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2"/>
  </p:notesMasterIdLst>
  <p:sldIdLst>
    <p:sldId id="256" r:id="rId2"/>
    <p:sldId id="257" r:id="rId3"/>
    <p:sldId id="258" r:id="rId4"/>
    <p:sldId id="259" r:id="rId5"/>
    <p:sldId id="279" r:id="rId6"/>
    <p:sldId id="262" r:id="rId7"/>
    <p:sldId id="263" r:id="rId8"/>
    <p:sldId id="280" r:id="rId9"/>
    <p:sldId id="267" r:id="rId10"/>
    <p:sldId id="264" r:id="rId11"/>
    <p:sldId id="265" r:id="rId12"/>
    <p:sldId id="270" r:id="rId13"/>
    <p:sldId id="272" r:id="rId14"/>
    <p:sldId id="271" r:id="rId15"/>
    <p:sldId id="274" r:id="rId16"/>
    <p:sldId id="273" r:id="rId17"/>
    <p:sldId id="275" r:id="rId18"/>
    <p:sldId id="276" r:id="rId19"/>
    <p:sldId id="278" r:id="rId20"/>
    <p:sldId id="277"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9722" autoAdjust="0"/>
  </p:normalViewPr>
  <p:slideViewPr>
    <p:cSldViewPr snapToGrid="0">
      <p:cViewPr varScale="1">
        <p:scale>
          <a:sx n="80" d="100"/>
          <a:sy n="80" d="100"/>
        </p:scale>
        <p:origin x="782"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6968052-690B-4937-B527-B4BE8E030372}" type="datetimeFigureOut">
              <a:rPr lang="en-US" smtClean="0"/>
              <a:t>3/26/2015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698399-D2BC-43FA-A4BB-1928F5B6FF4C}" type="slidenum">
              <a:rPr lang="en-US" smtClean="0"/>
              <a:t>‹#›</a:t>
            </a:fld>
            <a:endParaRPr lang="en-US"/>
          </a:p>
        </p:txBody>
      </p:sp>
    </p:spTree>
    <p:extLst>
      <p:ext uri="{BB962C8B-B14F-4D97-AF65-F5344CB8AC3E}">
        <p14:creationId xmlns:p14="http://schemas.microsoft.com/office/powerpoint/2010/main" val="16148413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endParaRPr lang="en-US"/>
          </a:p>
        </p:txBody>
      </p:sp>
      <p:sp>
        <p:nvSpPr>
          <p:cNvPr id="5" name="Slide Number Placeholder 4"/>
          <p:cNvSpPr>
            <a:spLocks noGrp="1"/>
          </p:cNvSpPr>
          <p:nvPr>
            <p:ph type="sldNum" sz="quarter" idx="11"/>
          </p:nvPr>
        </p:nvSpPr>
        <p:spPr/>
        <p:txBody>
          <a:bodyPr/>
          <a:lstStyle/>
          <a:p>
            <a:fld id="{237AF8F1-9B49-49CF-B432-2E5C8D181167}" type="slidenum">
              <a:rPr lang="en-US" smtClean="0"/>
              <a:pPr/>
              <a:t>9</a:t>
            </a:fld>
            <a:endParaRPr lang="en-US"/>
          </a:p>
        </p:txBody>
      </p:sp>
    </p:spTree>
    <p:extLst>
      <p:ext uri="{BB962C8B-B14F-4D97-AF65-F5344CB8AC3E}">
        <p14:creationId xmlns:p14="http://schemas.microsoft.com/office/powerpoint/2010/main" val="17414071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Handout – Text Dependent Questions and Webb’s Depth of Knowledge</a:t>
            </a:r>
            <a:endParaRPr lang="en-US" dirty="0"/>
          </a:p>
        </p:txBody>
      </p:sp>
      <p:sp>
        <p:nvSpPr>
          <p:cNvPr id="4" name="Slide Number Placeholder 3"/>
          <p:cNvSpPr>
            <a:spLocks noGrp="1"/>
          </p:cNvSpPr>
          <p:nvPr>
            <p:ph type="sldNum" sz="quarter" idx="10"/>
          </p:nvPr>
        </p:nvSpPr>
        <p:spPr/>
        <p:txBody>
          <a:bodyPr/>
          <a:lstStyle/>
          <a:p>
            <a:fld id="{FA698399-D2BC-43FA-A4BB-1928F5B6FF4C}" type="slidenum">
              <a:rPr lang="en-US" smtClean="0"/>
              <a:t>10</a:t>
            </a:fld>
            <a:endParaRPr lang="en-US"/>
          </a:p>
        </p:txBody>
      </p:sp>
    </p:spTree>
    <p:extLst>
      <p:ext uri="{BB962C8B-B14F-4D97-AF65-F5344CB8AC3E}">
        <p14:creationId xmlns:p14="http://schemas.microsoft.com/office/powerpoint/2010/main" val="6405164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Handout</a:t>
            </a:r>
            <a:endParaRPr lang="en-US" dirty="0"/>
          </a:p>
        </p:txBody>
      </p:sp>
      <p:sp>
        <p:nvSpPr>
          <p:cNvPr id="4" name="Slide Number Placeholder 3"/>
          <p:cNvSpPr>
            <a:spLocks noGrp="1"/>
          </p:cNvSpPr>
          <p:nvPr>
            <p:ph type="sldNum" sz="quarter" idx="10"/>
          </p:nvPr>
        </p:nvSpPr>
        <p:spPr/>
        <p:txBody>
          <a:bodyPr/>
          <a:lstStyle/>
          <a:p>
            <a:fld id="{FA698399-D2BC-43FA-A4BB-1928F5B6FF4C}" type="slidenum">
              <a:rPr lang="en-US" smtClean="0"/>
              <a:t>11</a:t>
            </a:fld>
            <a:endParaRPr lang="en-US"/>
          </a:p>
        </p:txBody>
      </p:sp>
    </p:spTree>
    <p:extLst>
      <p:ext uri="{BB962C8B-B14F-4D97-AF65-F5344CB8AC3E}">
        <p14:creationId xmlns:p14="http://schemas.microsoft.com/office/powerpoint/2010/main" val="22389431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3/26/2015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3/26/2015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3/26/2015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3/26/2015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3/26/2015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3/26/2015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3/26/2015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3/26/2015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3/26/2015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3/26/2015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3/26/2015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3/26/2015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3/26/2015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3/26/2015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3/26/2015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3/26/2015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3/26/2015</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cliu21cng.wikispaces.com/"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Understanding Text Dependent Analysis</a:t>
            </a:r>
            <a:endParaRPr lang="en-US" dirty="0"/>
          </a:p>
        </p:txBody>
      </p:sp>
      <p:sp>
        <p:nvSpPr>
          <p:cNvPr id="3" name="Subtitle 2"/>
          <p:cNvSpPr>
            <a:spLocks noGrp="1"/>
          </p:cNvSpPr>
          <p:nvPr>
            <p:ph type="subTitle" idx="1"/>
          </p:nvPr>
        </p:nvSpPr>
        <p:spPr/>
        <p:txBody>
          <a:bodyPr>
            <a:normAutofit/>
          </a:bodyPr>
          <a:lstStyle/>
          <a:p>
            <a:r>
              <a:rPr lang="en-US" sz="2400" dirty="0" smtClean="0"/>
              <a:t>Day 3</a:t>
            </a:r>
          </a:p>
          <a:p>
            <a:r>
              <a:rPr lang="en-US" sz="2400" dirty="0" smtClean="0"/>
              <a:t>March 2015</a:t>
            </a:r>
            <a:endParaRPr lang="en-US" sz="2400" dirty="0"/>
          </a:p>
        </p:txBody>
      </p:sp>
    </p:spTree>
    <p:extLst>
      <p:ext uri="{BB962C8B-B14F-4D97-AF65-F5344CB8AC3E}">
        <p14:creationId xmlns:p14="http://schemas.microsoft.com/office/powerpoint/2010/main" val="19074841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t>More Tips for Writing TDAs</a:t>
            </a:r>
            <a:endParaRPr lang="en-US" sz="4400" dirty="0"/>
          </a:p>
        </p:txBody>
      </p:sp>
      <p:sp>
        <p:nvSpPr>
          <p:cNvPr id="3" name="Content Placeholder 2"/>
          <p:cNvSpPr>
            <a:spLocks noGrp="1"/>
          </p:cNvSpPr>
          <p:nvPr>
            <p:ph idx="1"/>
          </p:nvPr>
        </p:nvSpPr>
        <p:spPr/>
        <p:txBody>
          <a:bodyPr>
            <a:normAutofit/>
          </a:bodyPr>
          <a:lstStyle/>
          <a:p>
            <a:r>
              <a:rPr lang="en-US" sz="3200" dirty="0" smtClean="0"/>
              <a:t>What does the text say?</a:t>
            </a:r>
          </a:p>
          <a:p>
            <a:r>
              <a:rPr lang="en-US" sz="3200" dirty="0" smtClean="0"/>
              <a:t>How does the text work?</a:t>
            </a:r>
          </a:p>
          <a:p>
            <a:r>
              <a:rPr lang="en-US" sz="3200" dirty="0" smtClean="0"/>
              <a:t>What does the text mean?</a:t>
            </a:r>
          </a:p>
          <a:p>
            <a:r>
              <a:rPr lang="en-US" sz="3200" dirty="0" smtClean="0">
                <a:solidFill>
                  <a:schemeClr val="bg2">
                    <a:lumMod val="75000"/>
                  </a:schemeClr>
                </a:solidFill>
              </a:rPr>
              <a:t>What does the text inspire you to do?</a:t>
            </a:r>
            <a:endParaRPr lang="en-US" sz="3200" dirty="0">
              <a:solidFill>
                <a:schemeClr val="bg2">
                  <a:lumMod val="75000"/>
                </a:schemeClr>
              </a:solidFill>
            </a:endParaRPr>
          </a:p>
        </p:txBody>
      </p:sp>
    </p:spTree>
    <p:extLst>
      <p:ext uri="{BB962C8B-B14F-4D97-AF65-F5344CB8AC3E}">
        <p14:creationId xmlns:p14="http://schemas.microsoft.com/office/powerpoint/2010/main" val="26962538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t>More Tips for Writing TDAs</a:t>
            </a:r>
            <a:endParaRPr lang="en-US" sz="4400" dirty="0"/>
          </a:p>
        </p:txBody>
      </p:sp>
      <p:sp>
        <p:nvSpPr>
          <p:cNvPr id="3" name="Content Placeholder 2"/>
          <p:cNvSpPr>
            <a:spLocks noGrp="1"/>
          </p:cNvSpPr>
          <p:nvPr>
            <p:ph idx="1"/>
          </p:nvPr>
        </p:nvSpPr>
        <p:spPr/>
        <p:txBody>
          <a:bodyPr>
            <a:normAutofit/>
          </a:bodyPr>
          <a:lstStyle/>
          <a:p>
            <a:r>
              <a:rPr lang="en-US" sz="3200" dirty="0" smtClean="0"/>
              <a:t>Common Text Structures</a:t>
            </a:r>
          </a:p>
          <a:p>
            <a:r>
              <a:rPr lang="en-US" sz="3200" dirty="0" smtClean="0"/>
              <a:t>Sample of Author’s Craft Components</a:t>
            </a:r>
            <a:endParaRPr lang="en-US" sz="3200" dirty="0"/>
          </a:p>
        </p:txBody>
      </p:sp>
    </p:spTree>
    <p:extLst>
      <p:ext uri="{BB962C8B-B14F-4D97-AF65-F5344CB8AC3E}">
        <p14:creationId xmlns:p14="http://schemas.microsoft.com/office/powerpoint/2010/main" val="29036846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dirty="0" smtClean="0"/>
              <a:t>More Tips for Writing or Unpacking TDAs</a:t>
            </a:r>
            <a:endParaRPr lang="en-US" sz="4400" dirty="0"/>
          </a:p>
        </p:txBody>
      </p:sp>
      <p:sp>
        <p:nvSpPr>
          <p:cNvPr id="3" name="Content Placeholder 2"/>
          <p:cNvSpPr>
            <a:spLocks noGrp="1"/>
          </p:cNvSpPr>
          <p:nvPr>
            <p:ph idx="1"/>
          </p:nvPr>
        </p:nvSpPr>
        <p:spPr>
          <a:xfrm>
            <a:off x="677334" y="2390775"/>
            <a:ext cx="9419166" cy="3981450"/>
          </a:xfrm>
        </p:spPr>
        <p:txBody>
          <a:bodyPr>
            <a:normAutofit/>
          </a:bodyPr>
          <a:lstStyle/>
          <a:p>
            <a:r>
              <a:rPr lang="en-US" sz="3200" dirty="0" smtClean="0"/>
              <a:t>Focus the prompt</a:t>
            </a:r>
            <a:endParaRPr lang="en-US" sz="3000" dirty="0" smtClean="0">
              <a:solidFill>
                <a:schemeClr val="accent1">
                  <a:lumMod val="75000"/>
                </a:schemeClr>
              </a:solidFill>
            </a:endParaRPr>
          </a:p>
          <a:p>
            <a:r>
              <a:rPr lang="en-US" sz="3200" dirty="0" smtClean="0"/>
              <a:t>Pose the question</a:t>
            </a:r>
          </a:p>
          <a:p>
            <a:r>
              <a:rPr lang="en-US" sz="3200" dirty="0" smtClean="0"/>
              <a:t>State the goal</a:t>
            </a:r>
          </a:p>
        </p:txBody>
      </p:sp>
    </p:spTree>
    <p:extLst>
      <p:ext uri="{BB962C8B-B14F-4D97-AF65-F5344CB8AC3E}">
        <p14:creationId xmlns:p14="http://schemas.microsoft.com/office/powerpoint/2010/main" val="33597186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Example 1:</a:t>
            </a:r>
            <a:endParaRPr lang="en-US" sz="4000" dirty="0"/>
          </a:p>
        </p:txBody>
      </p:sp>
      <p:sp>
        <p:nvSpPr>
          <p:cNvPr id="3" name="Content Placeholder 2"/>
          <p:cNvSpPr>
            <a:spLocks noGrp="1"/>
          </p:cNvSpPr>
          <p:nvPr>
            <p:ph idx="1"/>
          </p:nvPr>
        </p:nvSpPr>
        <p:spPr/>
        <p:txBody>
          <a:bodyPr>
            <a:normAutofit/>
          </a:bodyPr>
          <a:lstStyle/>
          <a:p>
            <a:r>
              <a:rPr lang="en-US" sz="3200" dirty="0" smtClean="0"/>
              <a:t>There are two sides to every story.  What position does the author take on this event and how does he show and support his position?  Write an essay that analyzes the author’s position.  Cite evidence from the text to support </a:t>
            </a:r>
            <a:r>
              <a:rPr lang="en-US" sz="3200" dirty="0" smtClean="0"/>
              <a:t>analysis</a:t>
            </a:r>
            <a:r>
              <a:rPr lang="en-US" sz="3200" dirty="0" smtClean="0"/>
              <a:t>.</a:t>
            </a:r>
            <a:endParaRPr lang="en-US" sz="3200" dirty="0"/>
          </a:p>
        </p:txBody>
      </p:sp>
    </p:spTree>
    <p:extLst>
      <p:ext uri="{BB962C8B-B14F-4D97-AF65-F5344CB8AC3E}">
        <p14:creationId xmlns:p14="http://schemas.microsoft.com/office/powerpoint/2010/main" val="26509102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3" y="609600"/>
            <a:ext cx="9114367" cy="1320800"/>
          </a:xfrm>
        </p:spPr>
        <p:txBody>
          <a:bodyPr>
            <a:normAutofit/>
          </a:bodyPr>
          <a:lstStyle/>
          <a:p>
            <a:r>
              <a:rPr lang="en-US" sz="4400" dirty="0" smtClean="0"/>
              <a:t>Example 1:</a:t>
            </a:r>
            <a:endParaRPr lang="en-US" sz="4400" dirty="0"/>
          </a:p>
        </p:txBody>
      </p:sp>
      <p:sp>
        <p:nvSpPr>
          <p:cNvPr id="3" name="Content Placeholder 2"/>
          <p:cNvSpPr>
            <a:spLocks noGrp="1"/>
          </p:cNvSpPr>
          <p:nvPr>
            <p:ph idx="1"/>
          </p:nvPr>
        </p:nvSpPr>
        <p:spPr>
          <a:xfrm>
            <a:off x="677334" y="1666875"/>
            <a:ext cx="9419166" cy="4705350"/>
          </a:xfrm>
        </p:spPr>
        <p:txBody>
          <a:bodyPr>
            <a:normAutofit lnSpcReduction="10000"/>
          </a:bodyPr>
          <a:lstStyle/>
          <a:p>
            <a:r>
              <a:rPr lang="en-US" sz="3200" dirty="0" smtClean="0"/>
              <a:t>Focus the prompt</a:t>
            </a:r>
          </a:p>
          <a:p>
            <a:pPr lvl="1"/>
            <a:r>
              <a:rPr lang="en-US" sz="3000" dirty="0" smtClean="0">
                <a:solidFill>
                  <a:schemeClr val="accent1">
                    <a:lumMod val="75000"/>
                  </a:schemeClr>
                </a:solidFill>
              </a:rPr>
              <a:t>There are two sides to every story.</a:t>
            </a:r>
          </a:p>
          <a:p>
            <a:r>
              <a:rPr lang="en-US" sz="3200" dirty="0" smtClean="0"/>
              <a:t>Pose the question</a:t>
            </a:r>
          </a:p>
          <a:p>
            <a:pPr lvl="1"/>
            <a:r>
              <a:rPr lang="en-US" sz="3000" dirty="0" smtClean="0">
                <a:solidFill>
                  <a:schemeClr val="accent1">
                    <a:lumMod val="75000"/>
                  </a:schemeClr>
                </a:solidFill>
              </a:rPr>
              <a:t>What position does the author take on this event and how does he show his position?</a:t>
            </a:r>
          </a:p>
          <a:p>
            <a:r>
              <a:rPr lang="en-US" sz="3200" dirty="0" smtClean="0"/>
              <a:t>State the goal</a:t>
            </a:r>
          </a:p>
          <a:p>
            <a:pPr lvl="1"/>
            <a:r>
              <a:rPr lang="en-US" sz="3000" dirty="0" smtClean="0">
                <a:solidFill>
                  <a:schemeClr val="accent1">
                    <a:lumMod val="75000"/>
                  </a:schemeClr>
                </a:solidFill>
              </a:rPr>
              <a:t>Write an essay that analyzes the author’s position. Cite evidence from the text to support your analysis.</a:t>
            </a:r>
            <a:endParaRPr lang="en-US" sz="3000" dirty="0">
              <a:solidFill>
                <a:schemeClr val="accent1">
                  <a:lumMod val="75000"/>
                </a:schemeClr>
              </a:solidFill>
            </a:endParaRPr>
          </a:p>
        </p:txBody>
      </p:sp>
    </p:spTree>
    <p:extLst>
      <p:ext uri="{BB962C8B-B14F-4D97-AF65-F5344CB8AC3E}">
        <p14:creationId xmlns:p14="http://schemas.microsoft.com/office/powerpoint/2010/main" val="4215330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Example 2:</a:t>
            </a:r>
            <a:endParaRPr lang="en-US" sz="4000" dirty="0"/>
          </a:p>
        </p:txBody>
      </p:sp>
      <p:sp>
        <p:nvSpPr>
          <p:cNvPr id="3" name="Content Placeholder 2"/>
          <p:cNvSpPr>
            <a:spLocks noGrp="1"/>
          </p:cNvSpPr>
          <p:nvPr>
            <p:ph idx="1"/>
          </p:nvPr>
        </p:nvSpPr>
        <p:spPr/>
        <p:txBody>
          <a:bodyPr>
            <a:normAutofit/>
          </a:bodyPr>
          <a:lstStyle/>
          <a:p>
            <a:r>
              <a:rPr lang="en-US" sz="3200" dirty="0" smtClean="0"/>
              <a:t>Authors use different elements to develop characters in a story.  Write an essay analyzing the author’s use of them to develop the protagonist.  Be sure to use textual evidence to support your analysis.</a:t>
            </a:r>
            <a:endParaRPr lang="en-US" sz="3200" dirty="0"/>
          </a:p>
        </p:txBody>
      </p:sp>
    </p:spTree>
    <p:extLst>
      <p:ext uri="{BB962C8B-B14F-4D97-AF65-F5344CB8AC3E}">
        <p14:creationId xmlns:p14="http://schemas.microsoft.com/office/powerpoint/2010/main" val="248735094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3" y="609600"/>
            <a:ext cx="9104841" cy="1320800"/>
          </a:xfrm>
        </p:spPr>
        <p:txBody>
          <a:bodyPr>
            <a:normAutofit/>
          </a:bodyPr>
          <a:lstStyle/>
          <a:p>
            <a:r>
              <a:rPr lang="en-US" sz="4400" dirty="0" smtClean="0"/>
              <a:t>Example 2: </a:t>
            </a:r>
            <a:endParaRPr lang="en-US" sz="4400" dirty="0"/>
          </a:p>
        </p:txBody>
      </p:sp>
      <p:sp>
        <p:nvSpPr>
          <p:cNvPr id="3" name="Content Placeholder 2"/>
          <p:cNvSpPr>
            <a:spLocks noGrp="1"/>
          </p:cNvSpPr>
          <p:nvPr>
            <p:ph idx="1"/>
          </p:nvPr>
        </p:nvSpPr>
        <p:spPr>
          <a:xfrm>
            <a:off x="677334" y="1666875"/>
            <a:ext cx="9419166" cy="4705350"/>
          </a:xfrm>
        </p:spPr>
        <p:txBody>
          <a:bodyPr>
            <a:normAutofit fontScale="92500" lnSpcReduction="10000"/>
          </a:bodyPr>
          <a:lstStyle/>
          <a:p>
            <a:r>
              <a:rPr lang="en-US" sz="3200" dirty="0" smtClean="0"/>
              <a:t>Focus the prompt</a:t>
            </a:r>
          </a:p>
          <a:p>
            <a:pPr lvl="1"/>
            <a:r>
              <a:rPr lang="en-US" sz="3000" dirty="0" smtClean="0">
                <a:solidFill>
                  <a:schemeClr val="accent1">
                    <a:lumMod val="75000"/>
                  </a:schemeClr>
                </a:solidFill>
              </a:rPr>
              <a:t>Authors use different elements to develop characters in a story.</a:t>
            </a:r>
          </a:p>
          <a:p>
            <a:r>
              <a:rPr lang="en-US" sz="3200" dirty="0" smtClean="0"/>
              <a:t>Pose the question</a:t>
            </a:r>
          </a:p>
          <a:p>
            <a:pPr lvl="1"/>
            <a:r>
              <a:rPr lang="en-US" sz="3000" dirty="0" smtClean="0">
                <a:solidFill>
                  <a:schemeClr val="tx1"/>
                </a:solidFill>
              </a:rPr>
              <a:t>Write an essay </a:t>
            </a:r>
            <a:r>
              <a:rPr lang="en-US" sz="3000" dirty="0" smtClean="0">
                <a:solidFill>
                  <a:schemeClr val="accent1">
                    <a:lumMod val="75000"/>
                  </a:schemeClr>
                </a:solidFill>
              </a:rPr>
              <a:t>analyzing the author’s use of theme to develop the protagonist.</a:t>
            </a:r>
          </a:p>
          <a:p>
            <a:r>
              <a:rPr lang="en-US" sz="3200" dirty="0" smtClean="0"/>
              <a:t>State the goal</a:t>
            </a:r>
          </a:p>
          <a:p>
            <a:pPr lvl="1"/>
            <a:r>
              <a:rPr lang="en-US" sz="2800" dirty="0">
                <a:solidFill>
                  <a:schemeClr val="accent1">
                    <a:lumMod val="75000"/>
                  </a:schemeClr>
                </a:solidFill>
              </a:rPr>
              <a:t>Write an essay analyzing </a:t>
            </a:r>
            <a:r>
              <a:rPr lang="en-US" sz="2800" dirty="0">
                <a:solidFill>
                  <a:schemeClr val="tx1"/>
                </a:solidFill>
              </a:rPr>
              <a:t>the author’s use of the theme to develop the protagonist. </a:t>
            </a:r>
            <a:r>
              <a:rPr lang="en-US" sz="2800" dirty="0">
                <a:solidFill>
                  <a:schemeClr val="accent1">
                    <a:lumMod val="75000"/>
                  </a:schemeClr>
                </a:solidFill>
              </a:rPr>
              <a:t> Be sure to use textual evidence to support your analysis.</a:t>
            </a:r>
          </a:p>
        </p:txBody>
      </p:sp>
    </p:spTree>
    <p:extLst>
      <p:ext uri="{BB962C8B-B14F-4D97-AF65-F5344CB8AC3E}">
        <p14:creationId xmlns:p14="http://schemas.microsoft.com/office/powerpoint/2010/main" val="1132206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Writing TDAs</a:t>
            </a:r>
            <a:endParaRPr lang="en-US" sz="4000" dirty="0"/>
          </a:p>
        </p:txBody>
      </p:sp>
      <p:sp>
        <p:nvSpPr>
          <p:cNvPr id="3" name="Content Placeholder 2"/>
          <p:cNvSpPr>
            <a:spLocks noGrp="1"/>
          </p:cNvSpPr>
          <p:nvPr>
            <p:ph idx="1"/>
          </p:nvPr>
        </p:nvSpPr>
        <p:spPr/>
        <p:txBody>
          <a:bodyPr>
            <a:normAutofit fontScale="92500"/>
          </a:bodyPr>
          <a:lstStyle/>
          <a:p>
            <a:r>
              <a:rPr lang="en-US" sz="3600" dirty="0" smtClean="0"/>
              <a:t>Key questions as a check:</a:t>
            </a:r>
          </a:p>
          <a:p>
            <a:pPr lvl="1"/>
            <a:r>
              <a:rPr lang="en-US" sz="3600" dirty="0"/>
              <a:t>Does </a:t>
            </a:r>
            <a:r>
              <a:rPr lang="en-US" sz="3600" dirty="0" smtClean="0"/>
              <a:t>the </a:t>
            </a:r>
            <a:r>
              <a:rPr lang="en-US" sz="3600" dirty="0"/>
              <a:t>question </a:t>
            </a:r>
            <a:r>
              <a:rPr lang="en-US" sz="3600" dirty="0" smtClean="0"/>
              <a:t>truly require analysis?</a:t>
            </a:r>
          </a:p>
          <a:p>
            <a:pPr lvl="1"/>
            <a:r>
              <a:rPr lang="en-US" sz="3600" dirty="0" smtClean="0"/>
              <a:t>Does the question require </a:t>
            </a:r>
            <a:r>
              <a:rPr lang="en-US" sz="3600" dirty="0"/>
              <a:t>students to demonstrate their analysis through an essay</a:t>
            </a:r>
            <a:r>
              <a:rPr lang="en-US" sz="3600" dirty="0" smtClean="0"/>
              <a:t>?</a:t>
            </a:r>
          </a:p>
          <a:p>
            <a:pPr lvl="1"/>
            <a:r>
              <a:rPr lang="en-US" sz="3600" dirty="0" smtClean="0"/>
              <a:t>Is there enough evidence in the text?</a:t>
            </a:r>
            <a:endParaRPr lang="en-US" sz="3400" dirty="0"/>
          </a:p>
        </p:txBody>
      </p:sp>
    </p:spTree>
    <p:extLst>
      <p:ext uri="{BB962C8B-B14F-4D97-AF65-F5344CB8AC3E}">
        <p14:creationId xmlns:p14="http://schemas.microsoft.com/office/powerpoint/2010/main" val="335494993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Work Time</a:t>
            </a:r>
            <a:endParaRPr lang="en-US" sz="4000" dirty="0"/>
          </a:p>
        </p:txBody>
      </p:sp>
      <p:sp>
        <p:nvSpPr>
          <p:cNvPr id="3" name="Content Placeholder 2"/>
          <p:cNvSpPr>
            <a:spLocks noGrp="1"/>
          </p:cNvSpPr>
          <p:nvPr>
            <p:ph idx="1"/>
          </p:nvPr>
        </p:nvSpPr>
        <p:spPr/>
        <p:txBody>
          <a:bodyPr>
            <a:normAutofit/>
          </a:bodyPr>
          <a:lstStyle/>
          <a:p>
            <a:r>
              <a:rPr lang="en-US" sz="3600" dirty="0" smtClean="0"/>
              <a:t>Write, peer edit, revise</a:t>
            </a:r>
            <a:r>
              <a:rPr lang="en-US" sz="3600" smtClean="0"/>
              <a:t>, share.</a:t>
            </a:r>
            <a:endParaRPr lang="en-US" sz="3600" dirty="0"/>
          </a:p>
        </p:txBody>
      </p:sp>
    </p:spTree>
    <p:extLst>
      <p:ext uri="{BB962C8B-B14F-4D97-AF65-F5344CB8AC3E}">
        <p14:creationId xmlns:p14="http://schemas.microsoft.com/office/powerpoint/2010/main" val="330409001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Wrap Up</a:t>
            </a:r>
            <a:endParaRPr lang="en-US" sz="4000" dirty="0"/>
          </a:p>
        </p:txBody>
      </p:sp>
      <p:sp>
        <p:nvSpPr>
          <p:cNvPr id="3" name="Content Placeholder 2"/>
          <p:cNvSpPr>
            <a:spLocks noGrp="1"/>
          </p:cNvSpPr>
          <p:nvPr>
            <p:ph idx="1"/>
          </p:nvPr>
        </p:nvSpPr>
        <p:spPr/>
        <p:txBody>
          <a:bodyPr>
            <a:normAutofit/>
          </a:bodyPr>
          <a:lstStyle/>
          <a:p>
            <a:r>
              <a:rPr lang="en-US" sz="3600" dirty="0" smtClean="0"/>
              <a:t>What are your next steps?</a:t>
            </a:r>
          </a:p>
          <a:p>
            <a:pPr lvl="1"/>
            <a:r>
              <a:rPr lang="en-US" sz="3400" dirty="0" smtClean="0"/>
              <a:t>For your own classroom?</a:t>
            </a:r>
          </a:p>
          <a:p>
            <a:pPr lvl="1"/>
            <a:r>
              <a:rPr lang="en-US" sz="3400" dirty="0" smtClean="0"/>
              <a:t>For your school </a:t>
            </a:r>
            <a:r>
              <a:rPr lang="en-US" sz="3400" smtClean="0"/>
              <a:t>and/or district?</a:t>
            </a:r>
            <a:endParaRPr lang="en-US" sz="3400" dirty="0" smtClean="0"/>
          </a:p>
          <a:p>
            <a:pPr lvl="1"/>
            <a:endParaRPr lang="en-US" sz="3400" dirty="0"/>
          </a:p>
        </p:txBody>
      </p:sp>
    </p:spTree>
    <p:extLst>
      <p:ext uri="{BB962C8B-B14F-4D97-AF65-F5344CB8AC3E}">
        <p14:creationId xmlns:p14="http://schemas.microsoft.com/office/powerpoint/2010/main" val="4521001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3" y="609600"/>
            <a:ext cx="8992877" cy="1320800"/>
          </a:xfrm>
        </p:spPr>
        <p:txBody>
          <a:bodyPr>
            <a:noAutofit/>
          </a:bodyPr>
          <a:lstStyle/>
          <a:p>
            <a:r>
              <a:rPr lang="en-US" sz="4400" dirty="0" smtClean="0"/>
              <a:t>Welcome back to </a:t>
            </a:r>
            <a:r>
              <a:rPr lang="en-US" sz="4400" i="1" dirty="0" smtClean="0"/>
              <a:t>Understanding Text Dependent Analysis</a:t>
            </a:r>
            <a:endParaRPr lang="en-US" sz="4400" i="1" dirty="0"/>
          </a:p>
        </p:txBody>
      </p:sp>
      <p:sp>
        <p:nvSpPr>
          <p:cNvPr id="3" name="Content Placeholder 2"/>
          <p:cNvSpPr>
            <a:spLocks noGrp="1"/>
          </p:cNvSpPr>
          <p:nvPr>
            <p:ph idx="1"/>
          </p:nvPr>
        </p:nvSpPr>
        <p:spPr/>
        <p:txBody>
          <a:bodyPr>
            <a:normAutofit/>
          </a:bodyPr>
          <a:lstStyle/>
          <a:p>
            <a:r>
              <a:rPr lang="en-US" sz="3200" dirty="0" smtClean="0"/>
              <a:t>Network: CLIU Public</a:t>
            </a:r>
          </a:p>
          <a:p>
            <a:r>
              <a:rPr lang="en-US" sz="3200" dirty="0" smtClean="0"/>
              <a:t>Materials: </a:t>
            </a:r>
            <a:r>
              <a:rPr lang="en-US" sz="3200" dirty="0" smtClean="0">
                <a:hlinkClick r:id="rId2"/>
              </a:rPr>
              <a:t>http://cliu21cng.wikispaces.com</a:t>
            </a:r>
            <a:endParaRPr lang="en-US" sz="3200" dirty="0" smtClean="0"/>
          </a:p>
          <a:p>
            <a:pPr lvl="1"/>
            <a:r>
              <a:rPr lang="en-US" sz="3000" dirty="0" smtClean="0"/>
              <a:t>ELA</a:t>
            </a:r>
          </a:p>
          <a:p>
            <a:pPr lvl="2"/>
            <a:r>
              <a:rPr lang="en-US" sz="2800" dirty="0" smtClean="0"/>
              <a:t>Higher Order Thinking</a:t>
            </a:r>
          </a:p>
          <a:p>
            <a:pPr lvl="3"/>
            <a:r>
              <a:rPr lang="en-US" sz="2600" dirty="0" smtClean="0"/>
              <a:t>Text Dependent Analysis</a:t>
            </a:r>
            <a:endParaRPr lang="en-US" sz="2600" dirty="0"/>
          </a:p>
        </p:txBody>
      </p:sp>
    </p:spTree>
    <p:extLst>
      <p:ext uri="{BB962C8B-B14F-4D97-AF65-F5344CB8AC3E}">
        <p14:creationId xmlns:p14="http://schemas.microsoft.com/office/powerpoint/2010/main" val="275285956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Wrap Up</a:t>
            </a:r>
            <a:endParaRPr lang="en-US" sz="4000" dirty="0"/>
          </a:p>
        </p:txBody>
      </p:sp>
      <p:sp>
        <p:nvSpPr>
          <p:cNvPr id="3" name="Content Placeholder 2"/>
          <p:cNvSpPr>
            <a:spLocks noGrp="1"/>
          </p:cNvSpPr>
          <p:nvPr>
            <p:ph idx="1"/>
          </p:nvPr>
        </p:nvSpPr>
        <p:spPr/>
        <p:txBody>
          <a:bodyPr>
            <a:normAutofit/>
          </a:bodyPr>
          <a:lstStyle/>
          <a:p>
            <a:r>
              <a:rPr lang="en-US" sz="3600" dirty="0" smtClean="0"/>
              <a:t>Share, share, share!!!</a:t>
            </a:r>
          </a:p>
          <a:p>
            <a:r>
              <a:rPr lang="en-US" sz="3600" dirty="0" smtClean="0"/>
              <a:t>Complete evaluation.</a:t>
            </a:r>
          </a:p>
          <a:p>
            <a:pPr lvl="1"/>
            <a:endParaRPr lang="en-US" sz="3400" dirty="0"/>
          </a:p>
        </p:txBody>
      </p:sp>
    </p:spTree>
    <p:extLst>
      <p:ext uri="{BB962C8B-B14F-4D97-AF65-F5344CB8AC3E}">
        <p14:creationId xmlns:p14="http://schemas.microsoft.com/office/powerpoint/2010/main" val="36035599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t>Agenda</a:t>
            </a:r>
            <a:endParaRPr lang="en-US" sz="4400" dirty="0"/>
          </a:p>
        </p:txBody>
      </p:sp>
      <p:sp>
        <p:nvSpPr>
          <p:cNvPr id="3" name="Content Placeholder 2"/>
          <p:cNvSpPr>
            <a:spLocks noGrp="1"/>
          </p:cNvSpPr>
          <p:nvPr>
            <p:ph idx="1"/>
          </p:nvPr>
        </p:nvSpPr>
        <p:spPr/>
        <p:txBody>
          <a:bodyPr>
            <a:normAutofit/>
          </a:bodyPr>
          <a:lstStyle/>
          <a:p>
            <a:r>
              <a:rPr lang="en-US" sz="3200" dirty="0" smtClean="0"/>
              <a:t>Check-in</a:t>
            </a:r>
          </a:p>
          <a:p>
            <a:r>
              <a:rPr lang="en-US" sz="3200" dirty="0" smtClean="0"/>
              <a:t>Scoring and Analyzing student work</a:t>
            </a:r>
          </a:p>
          <a:p>
            <a:r>
              <a:rPr lang="en-US" sz="3200" dirty="0" smtClean="0"/>
              <a:t>More tips for writing TDA questions</a:t>
            </a:r>
          </a:p>
          <a:p>
            <a:r>
              <a:rPr lang="en-US" sz="3200" dirty="0" smtClean="0"/>
              <a:t>Work time</a:t>
            </a:r>
          </a:p>
          <a:p>
            <a:r>
              <a:rPr lang="en-US" sz="3200" dirty="0" smtClean="0"/>
              <a:t>Wrap Up</a:t>
            </a:r>
            <a:endParaRPr lang="en-US" sz="3200" dirty="0"/>
          </a:p>
        </p:txBody>
      </p:sp>
    </p:spTree>
    <p:extLst>
      <p:ext uri="{BB962C8B-B14F-4D97-AF65-F5344CB8AC3E}">
        <p14:creationId xmlns:p14="http://schemas.microsoft.com/office/powerpoint/2010/main" val="21521357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t>Check-in</a:t>
            </a:r>
            <a:endParaRPr lang="en-US" sz="4400" dirty="0"/>
          </a:p>
        </p:txBody>
      </p:sp>
      <p:sp>
        <p:nvSpPr>
          <p:cNvPr id="3" name="Content Placeholder 2"/>
          <p:cNvSpPr>
            <a:spLocks noGrp="1"/>
          </p:cNvSpPr>
          <p:nvPr>
            <p:ph idx="1"/>
          </p:nvPr>
        </p:nvSpPr>
        <p:spPr/>
        <p:txBody>
          <a:bodyPr>
            <a:normAutofit/>
          </a:bodyPr>
          <a:lstStyle/>
          <a:p>
            <a:r>
              <a:rPr lang="en-US" sz="3200" dirty="0" smtClean="0"/>
              <a:t>How did the implementation go?</a:t>
            </a:r>
          </a:p>
          <a:p>
            <a:r>
              <a:rPr lang="en-US" sz="3200" dirty="0" smtClean="0"/>
              <a:t>How did you prepare students?</a:t>
            </a:r>
          </a:p>
          <a:p>
            <a:r>
              <a:rPr lang="en-US" sz="3200" dirty="0" smtClean="0"/>
              <a:t>What questions do you have?</a:t>
            </a:r>
            <a:endParaRPr lang="en-US" sz="3200" dirty="0"/>
          </a:p>
        </p:txBody>
      </p:sp>
    </p:spTree>
    <p:extLst>
      <p:ext uri="{BB962C8B-B14F-4D97-AF65-F5344CB8AC3E}">
        <p14:creationId xmlns:p14="http://schemas.microsoft.com/office/powerpoint/2010/main" val="28103868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of PSSA Scoring Process</a:t>
            </a:r>
            <a:endParaRPr lang="en-US" dirty="0"/>
          </a:p>
        </p:txBody>
      </p:sp>
      <p:sp>
        <p:nvSpPr>
          <p:cNvPr id="3" name="Content Placeholder 2"/>
          <p:cNvSpPr>
            <a:spLocks noGrp="1"/>
          </p:cNvSpPr>
          <p:nvPr>
            <p:ph idx="1"/>
          </p:nvPr>
        </p:nvSpPr>
        <p:spPr>
          <a:xfrm>
            <a:off x="677334" y="2160589"/>
            <a:ext cx="9647766" cy="3880773"/>
          </a:xfrm>
        </p:spPr>
        <p:txBody>
          <a:bodyPr>
            <a:normAutofit/>
          </a:bodyPr>
          <a:lstStyle/>
          <a:p>
            <a:r>
              <a:rPr lang="en-US" sz="3200" dirty="0" smtClean="0"/>
              <a:t>Use holistic rubric</a:t>
            </a:r>
          </a:p>
          <a:p>
            <a:r>
              <a:rPr lang="en-US" sz="3200" dirty="0" smtClean="0"/>
              <a:t>Two highly trained scorers, work independently</a:t>
            </a:r>
          </a:p>
          <a:p>
            <a:pPr lvl="1"/>
            <a:r>
              <a:rPr lang="en-US" sz="3000" dirty="0" smtClean="0"/>
              <a:t>If agree, scoring is finished</a:t>
            </a:r>
          </a:p>
          <a:p>
            <a:pPr lvl="1"/>
            <a:r>
              <a:rPr lang="en-US" sz="3000" dirty="0" smtClean="0"/>
              <a:t>If disagree, sent to third scorer</a:t>
            </a:r>
            <a:endParaRPr lang="en-US" sz="3000" dirty="0"/>
          </a:p>
        </p:txBody>
      </p:sp>
    </p:spTree>
    <p:extLst>
      <p:ext uri="{BB962C8B-B14F-4D97-AF65-F5344CB8AC3E}">
        <p14:creationId xmlns:p14="http://schemas.microsoft.com/office/powerpoint/2010/main" val="5909485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9165406" cy="1320800"/>
          </a:xfrm>
        </p:spPr>
        <p:txBody>
          <a:bodyPr>
            <a:normAutofit/>
          </a:bodyPr>
          <a:lstStyle/>
          <a:p>
            <a:r>
              <a:rPr lang="en-US" sz="4400" dirty="0" smtClean="0"/>
              <a:t>Scoring and Analyzing Student Work</a:t>
            </a:r>
            <a:endParaRPr lang="en-US" sz="4400" dirty="0"/>
          </a:p>
        </p:txBody>
      </p:sp>
      <p:sp>
        <p:nvSpPr>
          <p:cNvPr id="3" name="Content Placeholder 2"/>
          <p:cNvSpPr>
            <a:spLocks noGrp="1"/>
          </p:cNvSpPr>
          <p:nvPr>
            <p:ph idx="1"/>
          </p:nvPr>
        </p:nvSpPr>
        <p:spPr/>
        <p:txBody>
          <a:bodyPr>
            <a:normAutofit/>
          </a:bodyPr>
          <a:lstStyle/>
          <a:p>
            <a:r>
              <a:rPr lang="en-US" sz="3200" dirty="0" smtClean="0"/>
              <a:t>Groups of 3</a:t>
            </a:r>
          </a:p>
          <a:p>
            <a:r>
              <a:rPr lang="en-US" sz="3200" dirty="0" smtClean="0"/>
              <a:t>Follow ‘Calibration Protocol’ page 22</a:t>
            </a:r>
          </a:p>
          <a:p>
            <a:r>
              <a:rPr lang="en-US" sz="3200" dirty="0" smtClean="0"/>
              <a:t>Times are approximate</a:t>
            </a:r>
            <a:endParaRPr lang="en-US" sz="3200" dirty="0"/>
          </a:p>
        </p:txBody>
      </p:sp>
    </p:spTree>
    <p:extLst>
      <p:ext uri="{BB962C8B-B14F-4D97-AF65-F5344CB8AC3E}">
        <p14:creationId xmlns:p14="http://schemas.microsoft.com/office/powerpoint/2010/main" val="15036094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3" y="609600"/>
            <a:ext cx="9200092" cy="1320800"/>
          </a:xfrm>
        </p:spPr>
        <p:txBody>
          <a:bodyPr>
            <a:normAutofit/>
          </a:bodyPr>
          <a:lstStyle/>
          <a:p>
            <a:r>
              <a:rPr lang="en-US" sz="4400" dirty="0"/>
              <a:t>Scoring and Analyzing Student Work</a:t>
            </a:r>
          </a:p>
        </p:txBody>
      </p:sp>
      <p:sp>
        <p:nvSpPr>
          <p:cNvPr id="3" name="Content Placeholder 2"/>
          <p:cNvSpPr>
            <a:spLocks noGrp="1"/>
          </p:cNvSpPr>
          <p:nvPr>
            <p:ph idx="1"/>
          </p:nvPr>
        </p:nvSpPr>
        <p:spPr/>
        <p:txBody>
          <a:bodyPr>
            <a:normAutofit/>
          </a:bodyPr>
          <a:lstStyle/>
          <a:p>
            <a:r>
              <a:rPr lang="en-US" sz="3200" dirty="0" smtClean="0"/>
              <a:t>What did we learn about</a:t>
            </a:r>
          </a:p>
          <a:p>
            <a:pPr lvl="1"/>
            <a:r>
              <a:rPr lang="en-US" sz="3000" dirty="0" smtClean="0"/>
              <a:t>The student responses?</a:t>
            </a:r>
          </a:p>
          <a:p>
            <a:pPr lvl="1"/>
            <a:r>
              <a:rPr lang="en-US" sz="3000" dirty="0" smtClean="0"/>
              <a:t>The prompt?</a:t>
            </a:r>
          </a:p>
          <a:p>
            <a:pPr lvl="1"/>
            <a:r>
              <a:rPr lang="en-US" sz="3000" dirty="0" smtClean="0"/>
              <a:t>The scoring guidelines</a:t>
            </a:r>
          </a:p>
          <a:p>
            <a:r>
              <a:rPr lang="en-US" sz="3200" dirty="0" smtClean="0"/>
              <a:t>What questions still remain?</a:t>
            </a:r>
            <a:endParaRPr lang="en-US" sz="3200" dirty="0"/>
          </a:p>
        </p:txBody>
      </p:sp>
    </p:spTree>
    <p:extLst>
      <p:ext uri="{BB962C8B-B14F-4D97-AF65-F5344CB8AC3E}">
        <p14:creationId xmlns:p14="http://schemas.microsoft.com/office/powerpoint/2010/main" val="29226358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Writing TDA Prompts</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7952441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3" y="609600"/>
            <a:ext cx="9200091" cy="1320800"/>
          </a:xfrm>
        </p:spPr>
        <p:txBody>
          <a:bodyPr>
            <a:normAutofit fontScale="90000"/>
          </a:bodyPr>
          <a:lstStyle/>
          <a:p>
            <a:r>
              <a:rPr lang="en-US" sz="4400" b="1" dirty="0"/>
              <a:t>Text-Dependent </a:t>
            </a:r>
            <a:r>
              <a:rPr lang="en-US" sz="4400" b="1" dirty="0" smtClean="0">
                <a:solidFill>
                  <a:schemeClr val="accent5"/>
                </a:solidFill>
              </a:rPr>
              <a:t>Analysis </a:t>
            </a:r>
            <a:r>
              <a:rPr lang="en-US" sz="4400" b="1" dirty="0" smtClean="0"/>
              <a:t>Questions</a:t>
            </a:r>
            <a:endParaRPr lang="en-US" sz="4400" dirty="0"/>
          </a:p>
        </p:txBody>
      </p:sp>
      <p:sp>
        <p:nvSpPr>
          <p:cNvPr id="4" name="Slide Number Placeholder 3"/>
          <p:cNvSpPr>
            <a:spLocks noGrp="1"/>
          </p:cNvSpPr>
          <p:nvPr>
            <p:ph type="sldNum" sz="quarter" idx="12"/>
          </p:nvPr>
        </p:nvSpPr>
        <p:spPr/>
        <p:txBody>
          <a:bodyPr/>
          <a:lstStyle/>
          <a:p>
            <a:pPr>
              <a:lnSpc>
                <a:spcPct val="80000"/>
              </a:lnSpc>
            </a:pPr>
            <a:r>
              <a:rPr lang="en-US" sz="1200"/>
              <a:t>Page </a:t>
            </a:r>
            <a:fld id="{0EF0C9C8-817D-4436-9799-3B5035CED07B}" type="slidenum">
              <a:rPr lang="en-US" sz="1200"/>
              <a:pPr>
                <a:lnSpc>
                  <a:spcPct val="80000"/>
                </a:lnSpc>
              </a:pPr>
              <a:t>9</a:t>
            </a:fld>
            <a:r>
              <a:rPr lang="en-US" sz="1200"/>
              <a:t>   •</a:t>
            </a:r>
            <a:endParaRPr lang="en-US" sz="1200" dirty="0"/>
          </a:p>
        </p:txBody>
      </p:sp>
      <p:pic>
        <p:nvPicPr>
          <p:cNvPr id="5" name="Content Placeholder 8"/>
          <p:cNvPicPr>
            <a:picLocks noGrp="1" noChangeAspect="1"/>
          </p:cNvPicPr>
          <p:nvPr>
            <p:ph idx="1"/>
          </p:nvPr>
        </p:nvPicPr>
        <p:blipFill>
          <a:blip r:embed="rId3"/>
          <a:stretch>
            <a:fillRect/>
          </a:stretch>
        </p:blipFill>
        <p:spPr>
          <a:xfrm>
            <a:off x="1598576" y="1394395"/>
            <a:ext cx="7947098" cy="5225445"/>
          </a:xfrm>
          <a:prstGeom prst="rect">
            <a:avLst/>
          </a:prstGeom>
        </p:spPr>
      </p:pic>
      <p:pic>
        <p:nvPicPr>
          <p:cNvPr id="6" name="Picture 5"/>
          <p:cNvPicPr>
            <a:picLocks noChangeAspect="1"/>
          </p:cNvPicPr>
          <p:nvPr/>
        </p:nvPicPr>
        <p:blipFill>
          <a:blip r:embed="rId4"/>
          <a:stretch>
            <a:fillRect/>
          </a:stretch>
        </p:blipFill>
        <p:spPr>
          <a:xfrm>
            <a:off x="2730528" y="6556118"/>
            <a:ext cx="6127201" cy="213200"/>
          </a:xfrm>
          <a:prstGeom prst="rect">
            <a:avLst/>
          </a:prstGeom>
        </p:spPr>
      </p:pic>
      <p:sp>
        <p:nvSpPr>
          <p:cNvPr id="3" name="Right Brace 2"/>
          <p:cNvSpPr/>
          <p:nvPr/>
        </p:nvSpPr>
        <p:spPr>
          <a:xfrm>
            <a:off x="8124825" y="5076825"/>
            <a:ext cx="304800" cy="838200"/>
          </a:xfrm>
          <a:prstGeom prst="rightBrace">
            <a:avLst/>
          </a:prstGeom>
          <a:noFill/>
          <a:ln>
            <a:solidFill>
              <a:schemeClr val="tx1"/>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7" name="Right Brace 6"/>
          <p:cNvSpPr/>
          <p:nvPr/>
        </p:nvSpPr>
        <p:spPr>
          <a:xfrm>
            <a:off x="8582025" y="3857625"/>
            <a:ext cx="277849" cy="1371600"/>
          </a:xfrm>
          <a:prstGeom prst="rightBrace">
            <a:avLst/>
          </a:prstGeom>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8" name="Right Brace 7"/>
          <p:cNvSpPr/>
          <p:nvPr/>
        </p:nvSpPr>
        <p:spPr>
          <a:xfrm>
            <a:off x="8225410" y="2392484"/>
            <a:ext cx="293089" cy="2209800"/>
          </a:xfrm>
          <a:prstGeom prst="rightBrace">
            <a:avLst/>
          </a:prstGeom>
          <a:ln>
            <a:solidFill>
              <a:schemeClr val="tx1"/>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9" name="TextBox 8"/>
          <p:cNvSpPr txBox="1"/>
          <p:nvPr/>
        </p:nvSpPr>
        <p:spPr>
          <a:xfrm>
            <a:off x="8405241" y="5324367"/>
            <a:ext cx="1295400" cy="400110"/>
          </a:xfrm>
          <a:prstGeom prst="rect">
            <a:avLst/>
          </a:prstGeom>
          <a:noFill/>
        </p:spPr>
        <p:txBody>
          <a:bodyPr wrap="square" rtlCol="0">
            <a:spAutoFit/>
          </a:bodyPr>
          <a:lstStyle/>
          <a:p>
            <a:r>
              <a:rPr lang="en-US" sz="2000" b="1" dirty="0">
                <a:solidFill>
                  <a:schemeClr val="accent2">
                    <a:lumMod val="75000"/>
                  </a:schemeClr>
                </a:solidFill>
              </a:rPr>
              <a:t>DOK  1</a:t>
            </a:r>
          </a:p>
        </p:txBody>
      </p:sp>
      <p:sp>
        <p:nvSpPr>
          <p:cNvPr id="10" name="TextBox 9"/>
          <p:cNvSpPr txBox="1"/>
          <p:nvPr/>
        </p:nvSpPr>
        <p:spPr>
          <a:xfrm>
            <a:off x="8850249" y="4343370"/>
            <a:ext cx="1027176" cy="400110"/>
          </a:xfrm>
          <a:prstGeom prst="rect">
            <a:avLst/>
          </a:prstGeom>
          <a:noFill/>
        </p:spPr>
        <p:txBody>
          <a:bodyPr wrap="square" rtlCol="0">
            <a:spAutoFit/>
          </a:bodyPr>
          <a:lstStyle/>
          <a:p>
            <a:r>
              <a:rPr lang="en-US" sz="2000" b="1" dirty="0">
                <a:solidFill>
                  <a:schemeClr val="accent2">
                    <a:lumMod val="75000"/>
                  </a:schemeClr>
                </a:solidFill>
              </a:rPr>
              <a:t>DOK  2</a:t>
            </a:r>
          </a:p>
        </p:txBody>
      </p:sp>
      <p:sp>
        <p:nvSpPr>
          <p:cNvPr id="11" name="TextBox 10"/>
          <p:cNvSpPr txBox="1"/>
          <p:nvPr/>
        </p:nvSpPr>
        <p:spPr>
          <a:xfrm>
            <a:off x="8488018" y="3314670"/>
            <a:ext cx="1295400" cy="400110"/>
          </a:xfrm>
          <a:prstGeom prst="rect">
            <a:avLst/>
          </a:prstGeom>
          <a:noFill/>
        </p:spPr>
        <p:txBody>
          <a:bodyPr wrap="square" rtlCol="0">
            <a:spAutoFit/>
          </a:bodyPr>
          <a:lstStyle/>
          <a:p>
            <a:r>
              <a:rPr lang="en-US" sz="2000" b="1" dirty="0">
                <a:solidFill>
                  <a:schemeClr val="accent2">
                    <a:lumMod val="75000"/>
                  </a:schemeClr>
                </a:solidFill>
              </a:rPr>
              <a:t>DOK  3</a:t>
            </a:r>
          </a:p>
        </p:txBody>
      </p:sp>
      <p:sp>
        <p:nvSpPr>
          <p:cNvPr id="12" name="Oval 11"/>
          <p:cNvSpPr/>
          <p:nvPr/>
        </p:nvSpPr>
        <p:spPr>
          <a:xfrm>
            <a:off x="3840199" y="1781229"/>
            <a:ext cx="5705475" cy="3248025"/>
          </a:xfrm>
          <a:prstGeom prst="ellipse">
            <a:avLst/>
          </a:prstGeom>
          <a:noFill/>
          <a:ln w="28575">
            <a:solidFill>
              <a:schemeClr val="accent5"/>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92661408"/>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89</TotalTime>
  <Words>500</Words>
  <Application>Microsoft Office PowerPoint</Application>
  <PresentationFormat>Widescreen</PresentationFormat>
  <Paragraphs>89</Paragraphs>
  <Slides>20</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Trebuchet MS</vt:lpstr>
      <vt:lpstr>Wingdings 3</vt:lpstr>
      <vt:lpstr>Facet</vt:lpstr>
      <vt:lpstr>Understanding Text Dependent Analysis</vt:lpstr>
      <vt:lpstr>Welcome back to Understanding Text Dependent Analysis</vt:lpstr>
      <vt:lpstr>Agenda</vt:lpstr>
      <vt:lpstr>Check-in</vt:lpstr>
      <vt:lpstr>Review of PSSA Scoring Process</vt:lpstr>
      <vt:lpstr>Scoring and Analyzing Student Work</vt:lpstr>
      <vt:lpstr>Scoring and Analyzing Student Work</vt:lpstr>
      <vt:lpstr>Writing TDA Prompts</vt:lpstr>
      <vt:lpstr>Text-Dependent Analysis Questions</vt:lpstr>
      <vt:lpstr>More Tips for Writing TDAs</vt:lpstr>
      <vt:lpstr>More Tips for Writing TDAs</vt:lpstr>
      <vt:lpstr>More Tips for Writing or Unpacking TDAs</vt:lpstr>
      <vt:lpstr>Example 1:</vt:lpstr>
      <vt:lpstr>Example 1:</vt:lpstr>
      <vt:lpstr>Example 2:</vt:lpstr>
      <vt:lpstr>Example 2: </vt:lpstr>
      <vt:lpstr>Writing TDAs</vt:lpstr>
      <vt:lpstr>Work Time</vt:lpstr>
      <vt:lpstr>Wrap Up</vt:lpstr>
      <vt:lpstr>Wrap Up</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Understanding Text Dependent Analysis</dc:title>
  <dc:creator>Cathy Enders</dc:creator>
  <cp:lastModifiedBy>Cathy Enders</cp:lastModifiedBy>
  <cp:revision>10</cp:revision>
  <dcterms:created xsi:type="dcterms:W3CDTF">2015-03-03T18:29:01Z</dcterms:created>
  <dcterms:modified xsi:type="dcterms:W3CDTF">2015-03-26T19:07:36Z</dcterms:modified>
</cp:coreProperties>
</file>